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6" r:id="rId9"/>
    <p:sldId id="267" r:id="rId10"/>
    <p:sldId id="263" r:id="rId11"/>
    <p:sldId id="264" r:id="rId12"/>
    <p:sldId id="265" r:id="rId13"/>
    <p:sldId id="268" r:id="rId14"/>
  </p:sldIdLst>
  <p:sldSz cx="9144000" cy="5143500" type="screen16x9"/>
  <p:notesSz cx="6858000" cy="9144000"/>
  <p:embeddedFontLst>
    <p:embeddedFont>
      <p:font typeface="Cambria" panose="02040503050406030204" pitchFamily="18" charset="0"/>
      <p:regular r:id="rId16"/>
      <p:bold r:id="rId17"/>
      <p:italic r:id="rId18"/>
      <p:boldItalic r:id="rId19"/>
    </p:embeddedFont>
    <p:embeddedFont>
      <p:font typeface="Perpetua Titling MT" panose="02020502060505020804" pitchFamily="18" charset="0"/>
      <p:regular r:id="rId20"/>
      <p:bold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BF6F4E91-D845-4D64-BEFA-47D8818F0457}">
          <p14:sldIdLst>
            <p14:sldId id="256"/>
            <p14:sldId id="257"/>
            <p14:sldId id="258"/>
            <p14:sldId id="259"/>
            <p14:sldId id="260"/>
            <p14:sldId id="261"/>
            <p14:sldId id="262"/>
            <p14:sldId id="266"/>
            <p14:sldId id="267"/>
            <p14:sldId id="263"/>
            <p14:sldId id="264"/>
            <p14:sldId id="265"/>
          </p14:sldIdLst>
        </p14:section>
        <p14:section name="Untitled Section" id="{F5B9ED76-07B3-4745-AC17-13928828D367}">
          <p14:sldIdLst>
            <p14:sldId id="268"/>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723FE5-D033-481B-ACD3-9062975A5AFD}" v="10" dt="2025-03-23T19:00:32.2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2" d="100"/>
          <a:sy n="92" d="100"/>
        </p:scale>
        <p:origin x="540"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bapi reddy padala" userId="73f1a44ad9ee046a" providerId="LiveId" clId="{3D2AFF60-7922-42A1-904D-3A3C5D49C731}"/>
    <pc:docChg chg="modSld">
      <pc:chgData name="sai bapi reddy padala" userId="73f1a44ad9ee046a" providerId="LiveId" clId="{3D2AFF60-7922-42A1-904D-3A3C5D49C731}" dt="2025-03-24T08:37:17.099" v="2" actId="14100"/>
      <pc:docMkLst>
        <pc:docMk/>
      </pc:docMkLst>
      <pc:sldChg chg="modSp mod">
        <pc:chgData name="sai bapi reddy padala" userId="73f1a44ad9ee046a" providerId="LiveId" clId="{3D2AFF60-7922-42A1-904D-3A3C5D49C731}" dt="2025-03-24T08:37:17.099" v="2" actId="14100"/>
        <pc:sldMkLst>
          <pc:docMk/>
          <pc:sldMk cId="0" sldId="264"/>
        </pc:sldMkLst>
        <pc:spChg chg="mod">
          <ac:chgData name="sai bapi reddy padala" userId="73f1a44ad9ee046a" providerId="LiveId" clId="{3D2AFF60-7922-42A1-904D-3A3C5D49C731}" dt="2025-03-24T08:37:17.099" v="2" actId="14100"/>
          <ac:spMkLst>
            <pc:docMk/>
            <pc:sldMk cId="0" sldId="264"/>
            <ac:spMk id="133" creationId="{00000000-0000-0000-0000-000000000000}"/>
          </ac:spMkLst>
        </pc:spChg>
      </pc:sldChg>
    </pc:docChg>
  </pc:docChgLst>
</pc:chgInfo>
</file>

<file path=ppt/media/image1.tif>
</file>

<file path=ppt/media/image2.tif>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e29c9da6c5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e29c9da6c5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e29c9da6c5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e29c9da6c5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e29c9da6c5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e29c9da6c5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e29c9da6c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e29c9da6c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e29c9da6c5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e29c9da6c5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e29c9da6c5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e29c9da6c5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e29c9da6c5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e29c9da6c5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e29c9da6c5_0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e29c9da6c5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e29c9da6c5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e29c9da6c5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tif"/></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IN" sz="2200" dirty="0"/>
              <a:t>IMAGE RESTORATION AND IMAGE ENHANCEMENT USING IMAGE PROCESSING TOOLS</a:t>
            </a:r>
            <a:endParaRPr sz="2200" dirty="0"/>
          </a:p>
        </p:txBody>
      </p:sp>
      <p:sp>
        <p:nvSpPr>
          <p:cNvPr id="2" name="Subtitle 1">
            <a:extLst>
              <a:ext uri="{FF2B5EF4-FFF2-40B4-BE49-F238E27FC236}">
                <a16:creationId xmlns:a16="http://schemas.microsoft.com/office/drawing/2014/main" id="{D30499C1-0B8C-BE02-C520-CF87CB5A99CF}"/>
              </a:ext>
            </a:extLst>
          </p:cNvPr>
          <p:cNvSpPr>
            <a:spLocks noGrp="1"/>
          </p:cNvSpPr>
          <p:nvPr>
            <p:ph type="subTitle" idx="1"/>
          </p:nvPr>
        </p:nvSpPr>
        <p:spPr>
          <a:xfrm>
            <a:off x="1880840" y="3085171"/>
            <a:ext cx="6939348" cy="1189463"/>
          </a:xfrm>
        </p:spPr>
        <p:txBody>
          <a:bodyPr>
            <a:noAutofit/>
          </a:bodyPr>
          <a:lstStyle/>
          <a:p>
            <a:r>
              <a:rPr lang="en-IN" sz="1600" dirty="0"/>
              <a:t>STUDENT NAME : PADALA SAI BAP REDDY</a:t>
            </a:r>
          </a:p>
          <a:p>
            <a:r>
              <a:rPr lang="en-IN" sz="1600" dirty="0"/>
              <a:t>DEPARTMENT:CSE[AIML]</a:t>
            </a:r>
          </a:p>
          <a:p>
            <a:r>
              <a:rPr lang="en-IN" sz="1600" dirty="0"/>
              <a:t>SUBJECT:DIGITAL IMAGE PROCESSING</a:t>
            </a:r>
          </a:p>
        </p:txBody>
      </p:sp>
      <p:sp>
        <p:nvSpPr>
          <p:cNvPr id="3" name="TextBox 2">
            <a:extLst>
              <a:ext uri="{FF2B5EF4-FFF2-40B4-BE49-F238E27FC236}">
                <a16:creationId xmlns:a16="http://schemas.microsoft.com/office/drawing/2014/main" id="{B3F006D7-8EEB-EDE6-B605-630D545794F2}"/>
              </a:ext>
            </a:extLst>
          </p:cNvPr>
          <p:cNvSpPr txBox="1"/>
          <p:nvPr/>
        </p:nvSpPr>
        <p:spPr>
          <a:xfrm>
            <a:off x="3308195" y="951571"/>
            <a:ext cx="3271025" cy="523220"/>
          </a:xfrm>
          <a:prstGeom prst="rect">
            <a:avLst/>
          </a:prstGeom>
          <a:noFill/>
        </p:spPr>
        <p:txBody>
          <a:bodyPr wrap="square" rtlCol="0">
            <a:spAutoFit/>
          </a:bodyPr>
          <a:lstStyle/>
          <a:p>
            <a:r>
              <a:rPr lang="en-IN" sz="2800" dirty="0">
                <a:solidFill>
                  <a:schemeClr val="bg1"/>
                </a:solidFill>
                <a:latin typeface="Roboto" panose="02000000000000000000" pitchFamily="2" charset="0"/>
                <a:ea typeface="Roboto" panose="02000000000000000000" pitchFamily="2" charset="0"/>
                <a:cs typeface="Roboto" panose="02000000000000000000" pitchFamily="2" charset="0"/>
              </a:rPr>
              <a:t>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CONCLUSION</a:t>
            </a:r>
            <a:endParaRPr dirty="0"/>
          </a:p>
        </p:txBody>
      </p:sp>
      <p:sp>
        <p:nvSpPr>
          <p:cNvPr id="127" name="Google Shape;127;p20"/>
          <p:cNvSpPr txBox="1">
            <a:spLocks noGrp="1"/>
          </p:cNvSpPr>
          <p:nvPr>
            <p:ph type="body" idx="1"/>
          </p:nvPr>
        </p:nvSpPr>
        <p:spPr>
          <a:xfrm>
            <a:off x="311700" y="1070517"/>
            <a:ext cx="8520600" cy="3498358"/>
          </a:xfrm>
          <a:prstGeom prst="rect">
            <a:avLst/>
          </a:prstGeom>
        </p:spPr>
        <p:txBody>
          <a:bodyPr spcFirstLastPara="1" wrap="square" lIns="91425" tIns="91425" rIns="91425" bIns="91425" anchor="t" anchorCtr="0">
            <a:normAutofit/>
          </a:bodyPr>
          <a:lstStyle/>
          <a:p>
            <a:pPr marL="114300" indent="0">
              <a:buNone/>
            </a:pPr>
            <a:r>
              <a:rPr lang="en-US" i="1" dirty="0">
                <a:latin typeface="Cambria" panose="02040503050406030204" pitchFamily="18" charset="0"/>
                <a:ea typeface="Cambria" panose="02040503050406030204" pitchFamily="18" charset="0"/>
              </a:rPr>
              <a:t>The image enhancement and restoration project aims to revolutionize image processing by integrating advanced tools and techniques to improve visual quality and recover degraded images efficiently. By addressing real-world challenges like noise reduction, blurriness, and data loss, the project showcases its significance across diverse domains such as healthcare, archaeology, law enforcement, and creative industries. With an emphasis on accessibility, practicality, and user-centric solutions, the project ensures broad appeal and impact, catering to professionals and everyday users alike. By preserving memories, enhancing visual experiences, and driving technological innovation, this project paves the way for transformative advancements that benefit both personal and professional landscapes.</a:t>
            </a:r>
          </a:p>
          <a:p>
            <a:pPr marL="114300" lvl="0" indent="0" algn="l" rtl="0">
              <a:spcBef>
                <a:spcPts val="0"/>
              </a:spcBef>
              <a:spcAft>
                <a:spcPts val="0"/>
              </a:spcAft>
              <a:buSzPts val="1800"/>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GITHUB LINK </a:t>
            </a:r>
            <a:endParaRPr dirty="0"/>
          </a:p>
        </p:txBody>
      </p:sp>
      <p:sp>
        <p:nvSpPr>
          <p:cNvPr id="133" name="Google Shape;133;p21"/>
          <p:cNvSpPr txBox="1">
            <a:spLocks noGrp="1"/>
          </p:cNvSpPr>
          <p:nvPr>
            <p:ph type="body" idx="1"/>
          </p:nvPr>
        </p:nvSpPr>
        <p:spPr>
          <a:xfrm>
            <a:off x="311700" y="2653145"/>
            <a:ext cx="8520600" cy="191573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IN" sz="1100" dirty="0"/>
              <a:t>https://github.com/saibapireddypadala/IMAGE-RESTORATION-AND-IMAGE-ENHANCEMENT-USING-IMAGE-PROCESSING-TOOLS.git</a:t>
            </a:r>
            <a:endParaRPr sz="11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txBox="1">
            <a:spLocks noGrp="1"/>
          </p:cNvSpPr>
          <p:nvPr>
            <p:ph type="title"/>
          </p:nvPr>
        </p:nvSpPr>
        <p:spPr>
          <a:xfrm>
            <a:off x="104076" y="-59473"/>
            <a:ext cx="8728223" cy="107727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FUTURE SCOPE </a:t>
            </a:r>
            <a:endParaRPr dirty="0"/>
          </a:p>
        </p:txBody>
      </p:sp>
      <p:sp>
        <p:nvSpPr>
          <p:cNvPr id="2" name="Text Placeholder 1">
            <a:extLst>
              <a:ext uri="{FF2B5EF4-FFF2-40B4-BE49-F238E27FC236}">
                <a16:creationId xmlns:a16="http://schemas.microsoft.com/office/drawing/2014/main" id="{CF941B31-66BA-3C7A-6DD0-BD19A0138262}"/>
              </a:ext>
            </a:extLst>
          </p:cNvPr>
          <p:cNvSpPr>
            <a:spLocks noGrp="1" noChangeArrowheads="1"/>
          </p:cNvSpPr>
          <p:nvPr>
            <p:ph type="body" idx="1"/>
          </p:nvPr>
        </p:nvSpPr>
        <p:spPr bwMode="auto">
          <a:xfrm>
            <a:off x="0" y="551801"/>
            <a:ext cx="8991601" cy="4016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AI-Powered Advancements</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With the growing adoption of artificial intelligence and machine learning, future tools can achieve even more precise and automated image enhancement and restoration, catering to specific user needs seamlessly.</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Real-Time Processing</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Enhanced algorithms and hardware acceleration will enable real-time enhancement and restoration, making these technologies faster and more efficient.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Integration in Emerging Technologies</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These techniques can be integrated into augmented reality (AR) and virtual reality (VR) systems to improve visual experiences, benefiting gaming, education, and training applications.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Applications in Autonomous Systems</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In industries like autonomous vehicles, enhanced image processing can improve the accuracy of object detection and navigation systems.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Personalized and Adaptive Systems</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Future developments could include systems that adapt to user preferences, offering personalized image optimization for unique use cases.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7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Cross-Disciplinary Innovation</a:t>
            </a:r>
            <a:r>
              <a:rPr kumimoji="0" lang="en-US" altLang="en-US" sz="17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From restoring ancient artifacts to improving satellite imagery, the technology has the potential to contribute to fields like archaeology, space exploration, and climate monitoring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88EB3B9-E0F9-C681-3DE9-94850DDFE948}"/>
              </a:ext>
            </a:extLst>
          </p:cNvPr>
          <p:cNvSpPr>
            <a:spLocks noGrp="1"/>
          </p:cNvSpPr>
          <p:nvPr>
            <p:ph type="body" idx="1"/>
          </p:nvPr>
        </p:nvSpPr>
        <p:spPr>
          <a:xfrm>
            <a:off x="2987040" y="2157983"/>
            <a:ext cx="3450336" cy="731521"/>
          </a:xfrm>
        </p:spPr>
        <p:txBody>
          <a:bodyPr>
            <a:noAutofit/>
          </a:bodyPr>
          <a:lstStyle/>
          <a:p>
            <a:pPr marL="114300" indent="0">
              <a:buNone/>
            </a:pPr>
            <a:r>
              <a:rPr lang="en-IN" sz="4000" dirty="0">
                <a:solidFill>
                  <a:schemeClr val="tx1"/>
                </a:solidFill>
                <a:latin typeface="Perpetua Titling MT" panose="02020502060505020804" pitchFamily="18" charset="0"/>
              </a:rPr>
              <a:t>THANK</a:t>
            </a:r>
            <a:r>
              <a:rPr lang="en-IN" sz="4000" dirty="0">
                <a:solidFill>
                  <a:schemeClr val="tx1"/>
                </a:solidFill>
              </a:rPr>
              <a:t> YOU</a:t>
            </a:r>
          </a:p>
        </p:txBody>
      </p:sp>
    </p:spTree>
    <p:extLst>
      <p:ext uri="{BB962C8B-B14F-4D97-AF65-F5344CB8AC3E}">
        <p14:creationId xmlns:p14="http://schemas.microsoft.com/office/powerpoint/2010/main" val="1725691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CONTENT</a:t>
            </a:r>
            <a:endParaRPr/>
          </a:p>
        </p:txBody>
      </p:sp>
      <p:sp>
        <p:nvSpPr>
          <p:cNvPr id="91" name="Google Shape;91;p14"/>
          <p:cNvSpPr txBox="1">
            <a:spLocks noGrp="1"/>
          </p:cNvSpPr>
          <p:nvPr>
            <p:ph type="body" idx="1"/>
          </p:nvPr>
        </p:nvSpPr>
        <p:spPr>
          <a:prstGeom prst="rect">
            <a:avLst/>
          </a:prstGeom>
        </p:spPr>
        <p:txBody>
          <a:bodyPr spcFirstLastPara="1" wrap="square" lIns="91425" tIns="91425" rIns="91425" bIns="91425" anchor="t" anchorCtr="0">
            <a:normAutofit/>
          </a:bodyPr>
          <a:lstStyle/>
          <a:p>
            <a:pPr marL="305435" indent="-305435"/>
            <a:r>
              <a:rPr lang="en-US" sz="1800" b="1" dirty="0">
                <a:latin typeface="Arial"/>
                <a:ea typeface="+mn-lt"/>
                <a:cs typeface="Arial"/>
              </a:rPr>
              <a:t>Problem Statement </a:t>
            </a:r>
          </a:p>
          <a:p>
            <a:pPr marL="305435" indent="-305435"/>
            <a:r>
              <a:rPr lang="en-US" sz="1800" b="1" dirty="0">
                <a:latin typeface="Arial"/>
                <a:ea typeface="+mn-lt"/>
                <a:cs typeface="Arial"/>
              </a:rPr>
              <a:t>Technology used</a:t>
            </a:r>
            <a:endParaRPr lang="en-US" dirty="0">
              <a:latin typeface="Arial"/>
              <a:cs typeface="Arial"/>
            </a:endParaRPr>
          </a:p>
          <a:p>
            <a:pPr marL="305435" indent="-305435"/>
            <a:r>
              <a:rPr lang="en-US" sz="1800" b="1" dirty="0">
                <a:latin typeface="Arial"/>
                <a:ea typeface="+mn-lt"/>
                <a:cs typeface="+mn-lt"/>
              </a:rPr>
              <a:t>Wow factor </a:t>
            </a:r>
            <a:endParaRPr lang="en-US" sz="1800" dirty="0">
              <a:latin typeface="Arial"/>
              <a:ea typeface="+mn-lt"/>
              <a:cs typeface="+mn-lt"/>
            </a:endParaRPr>
          </a:p>
          <a:p>
            <a:pPr marL="305435" indent="-305435"/>
            <a:r>
              <a:rPr lang="en-US" sz="1800" b="1" dirty="0">
                <a:latin typeface="Arial"/>
                <a:ea typeface="+mn-lt"/>
                <a:cs typeface="+mn-lt"/>
              </a:rPr>
              <a:t>End users</a:t>
            </a:r>
          </a:p>
          <a:p>
            <a:pPr marL="305435" indent="-305435"/>
            <a:r>
              <a:rPr lang="en-US" sz="1800" b="1" dirty="0">
                <a:latin typeface="Arial"/>
                <a:ea typeface="+mn-lt"/>
                <a:cs typeface="+mn-lt"/>
              </a:rPr>
              <a:t>Result</a:t>
            </a:r>
          </a:p>
          <a:p>
            <a:pPr marL="305435" indent="-305435"/>
            <a:r>
              <a:rPr lang="en-US" sz="1800" b="1" dirty="0">
                <a:latin typeface="Arial"/>
                <a:ea typeface="+mn-lt"/>
                <a:cs typeface="+mn-lt"/>
              </a:rPr>
              <a:t>Conclusion</a:t>
            </a:r>
          </a:p>
          <a:p>
            <a:pPr marL="305435" indent="-305435"/>
            <a:r>
              <a:rPr lang="en-US" sz="1800" b="1" dirty="0">
                <a:latin typeface="Arial"/>
                <a:ea typeface="+mn-lt"/>
                <a:cs typeface="+mn-lt"/>
              </a:rPr>
              <a:t>Git-hub Link</a:t>
            </a:r>
          </a:p>
          <a:p>
            <a:pPr marL="305435" indent="-305435"/>
            <a:r>
              <a:rPr lang="en-US" sz="1800" b="1" dirty="0">
                <a:latin typeface="Arial"/>
                <a:ea typeface="+mn-lt"/>
                <a:cs typeface="+mn-lt"/>
              </a:rPr>
              <a:t>Future scope</a:t>
            </a:r>
          </a:p>
          <a:p>
            <a:pPr marL="114300" lvl="0" indent="0" algn="l" rtl="0">
              <a:spcBef>
                <a:spcPts val="0"/>
              </a:spcBef>
              <a:spcAft>
                <a:spcPts val="0"/>
              </a:spcAft>
              <a:buSzPts val="1800"/>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PROBLEM STATEMENT</a:t>
            </a:r>
            <a:br>
              <a:rPr lang="en-GB" dirty="0"/>
            </a:br>
            <a:endParaRPr dirty="0"/>
          </a:p>
        </p:txBody>
      </p:sp>
      <p:sp>
        <p:nvSpPr>
          <p:cNvPr id="97" name="Google Shape;97;p15"/>
          <p:cNvSpPr txBox="1">
            <a:spLocks noGrp="1"/>
          </p:cNvSpPr>
          <p:nvPr>
            <p:ph type="body" idx="1"/>
          </p:nvPr>
        </p:nvSpPr>
        <p:spPr>
          <a:prstGeom prst="rect">
            <a:avLst/>
          </a:prstGeom>
        </p:spPr>
        <p:txBody>
          <a:bodyPr spcFirstLastPara="1" wrap="square" lIns="91425" tIns="91425" rIns="91425" bIns="91425" anchor="t" anchorCtr="0">
            <a:normAutofit fontScale="92500" lnSpcReduction="20000"/>
          </a:bodyPr>
          <a:lstStyle/>
          <a:p>
            <a:pPr marL="0" indent="0">
              <a:spcAft>
                <a:spcPts val="1200"/>
              </a:spcAft>
              <a:buNone/>
            </a:pPr>
            <a:r>
              <a:rPr lang="en-US" sz="2200" i="1" dirty="0">
                <a:latin typeface="Cambria" panose="02040503050406030204" pitchFamily="18" charset="0"/>
                <a:ea typeface="Cambria" panose="02040503050406030204" pitchFamily="18" charset="0"/>
              </a:rPr>
              <a:t>The project focuses on developing advanced image processing techniques for image enhancement and image restoration using state-of-the-art tools. Image enhancement aims to improve visual quality by adjusting brightness, contrast, sharpness, and reducing noise, making images more appealing or suitable for specific applications. Image restoration involves reconstructing or recovering degraded images affected by factors like blur, noise, or missing data, ensuring the output resembles the original scene accurately. The objective is to design and implement algorithms that address these challenges efficiently, catering to real-world scenarios such as medical imaging, satellite imagery, and digital photography</a:t>
            </a:r>
            <a:r>
              <a:rPr lang="en-US" dirty="0"/>
              <a:t>.</a:t>
            </a:r>
          </a:p>
          <a:p>
            <a:pPr marL="0" lvl="0" indent="0" algn="l" rtl="0">
              <a:spcBef>
                <a:spcPts val="0"/>
              </a:spcBef>
              <a:spcAft>
                <a:spcPts val="120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0" y="0"/>
            <a:ext cx="8832300" cy="101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TECHNOLOGY USED</a:t>
            </a:r>
            <a:endParaRPr dirty="0"/>
          </a:p>
        </p:txBody>
      </p:sp>
      <p:sp>
        <p:nvSpPr>
          <p:cNvPr id="103" name="Google Shape;103;p16"/>
          <p:cNvSpPr txBox="1">
            <a:spLocks noGrp="1"/>
          </p:cNvSpPr>
          <p:nvPr>
            <p:ph type="body" idx="1"/>
          </p:nvPr>
        </p:nvSpPr>
        <p:spPr>
          <a:xfrm>
            <a:off x="128820" y="701748"/>
            <a:ext cx="8832300" cy="4197485"/>
          </a:xfrm>
          <a:prstGeom prst="rect">
            <a:avLst/>
          </a:prstGeom>
        </p:spPr>
        <p:txBody>
          <a:bodyPr spcFirstLastPara="1" wrap="square" lIns="91425" tIns="91425" rIns="91425" bIns="91425" anchor="t" anchorCtr="0">
            <a:normAutofit/>
          </a:bodyPr>
          <a:lstStyle/>
          <a:p>
            <a:pPr>
              <a:buFont typeface="Wingdings" panose="05000000000000000000" pitchFamily="2" charset="2"/>
              <a:buChar char="Ø"/>
            </a:pPr>
            <a:r>
              <a:rPr lang="en-IN" b="1" i="1" dirty="0">
                <a:latin typeface="Cambria" panose="02040503050406030204" pitchFamily="18" charset="0"/>
                <a:ea typeface="Cambria" panose="02040503050406030204" pitchFamily="18" charset="0"/>
              </a:rPr>
              <a:t>Programming Languages</a:t>
            </a:r>
            <a:r>
              <a:rPr lang="en-IN" i="1" dirty="0">
                <a:latin typeface="Cambria" panose="02040503050406030204" pitchFamily="18" charset="0"/>
                <a:ea typeface="Cambria" panose="02040503050406030204" pitchFamily="18" charset="0"/>
              </a:rPr>
              <a:t>:</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Python</a:t>
            </a:r>
            <a:r>
              <a:rPr lang="en-IN" sz="1800" i="1" dirty="0">
                <a:latin typeface="Cambria" panose="02040503050406030204" pitchFamily="18" charset="0"/>
                <a:ea typeface="Cambria" panose="02040503050406030204" pitchFamily="18" charset="0"/>
              </a:rPr>
              <a:t>: Widely used for its extensive libraries and frameworks.</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MATLAB</a:t>
            </a:r>
            <a:r>
              <a:rPr lang="en-IN" sz="1800" i="1" dirty="0">
                <a:latin typeface="Cambria" panose="02040503050406030204" pitchFamily="18" charset="0"/>
                <a:ea typeface="Cambria" panose="02040503050406030204" pitchFamily="18" charset="0"/>
              </a:rPr>
              <a:t>: Popular for image processing and algorithm development.</a:t>
            </a:r>
          </a:p>
          <a:p>
            <a:pPr>
              <a:buFont typeface="Wingdings" panose="05000000000000000000" pitchFamily="2" charset="2"/>
              <a:buChar char="Ø"/>
            </a:pPr>
            <a:r>
              <a:rPr lang="en-IN" b="1" i="1" dirty="0">
                <a:latin typeface="Cambria" panose="02040503050406030204" pitchFamily="18" charset="0"/>
                <a:ea typeface="Cambria" panose="02040503050406030204" pitchFamily="18" charset="0"/>
              </a:rPr>
              <a:t>Libraries and Frameworks</a:t>
            </a:r>
            <a:r>
              <a:rPr lang="en-IN" i="1" dirty="0">
                <a:latin typeface="Cambria" panose="02040503050406030204" pitchFamily="18" charset="0"/>
                <a:ea typeface="Cambria" panose="02040503050406030204" pitchFamily="18" charset="0"/>
              </a:rPr>
              <a:t>:</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OpenCV</a:t>
            </a:r>
            <a:r>
              <a:rPr lang="en-IN" sz="1800" i="1" dirty="0">
                <a:latin typeface="Cambria" panose="02040503050406030204" pitchFamily="18" charset="0"/>
                <a:ea typeface="Cambria" panose="02040503050406030204" pitchFamily="18" charset="0"/>
              </a:rPr>
              <a:t>: A powerful library for computer vision and image processing tasks.</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TensorFlow</a:t>
            </a:r>
            <a:r>
              <a:rPr lang="en-IN" sz="1800" i="1" dirty="0">
                <a:latin typeface="Cambria" panose="02040503050406030204" pitchFamily="18" charset="0"/>
                <a:ea typeface="Cambria" panose="02040503050406030204" pitchFamily="18" charset="0"/>
              </a:rPr>
              <a:t> and </a:t>
            </a:r>
            <a:r>
              <a:rPr lang="en-IN" sz="1800" b="1" i="1" dirty="0" err="1">
                <a:latin typeface="Cambria" panose="02040503050406030204" pitchFamily="18" charset="0"/>
                <a:ea typeface="Cambria" panose="02040503050406030204" pitchFamily="18" charset="0"/>
              </a:rPr>
              <a:t>PyTorch</a:t>
            </a:r>
            <a:r>
              <a:rPr lang="en-IN" sz="1800" i="1" dirty="0">
                <a:latin typeface="Cambria" panose="02040503050406030204" pitchFamily="18" charset="0"/>
                <a:ea typeface="Cambria" panose="02040503050406030204" pitchFamily="18" charset="0"/>
              </a:rPr>
              <a:t>: For implementing deep learning models for image restoration and enhancement.</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scikit-image</a:t>
            </a:r>
            <a:r>
              <a:rPr lang="en-IN" sz="1800" i="1" dirty="0">
                <a:latin typeface="Cambria" panose="02040503050406030204" pitchFamily="18" charset="0"/>
                <a:ea typeface="Cambria" panose="02040503050406030204" pitchFamily="18" charset="0"/>
              </a:rPr>
              <a:t>: A Python library for image processing.</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NumPy</a:t>
            </a:r>
            <a:r>
              <a:rPr lang="en-IN" sz="1800" i="1" dirty="0">
                <a:latin typeface="Cambria" panose="02040503050406030204" pitchFamily="18" charset="0"/>
                <a:ea typeface="Cambria" panose="02040503050406030204" pitchFamily="18" charset="0"/>
              </a:rPr>
              <a:t> and </a:t>
            </a:r>
            <a:r>
              <a:rPr lang="en-IN" sz="1800" b="1" i="1" dirty="0">
                <a:latin typeface="Cambria" panose="02040503050406030204" pitchFamily="18" charset="0"/>
                <a:ea typeface="Cambria" panose="02040503050406030204" pitchFamily="18" charset="0"/>
              </a:rPr>
              <a:t>SciPy</a:t>
            </a:r>
            <a:r>
              <a:rPr lang="en-IN" sz="1800" i="1" dirty="0">
                <a:latin typeface="Cambria" panose="02040503050406030204" pitchFamily="18" charset="0"/>
                <a:ea typeface="Cambria" panose="02040503050406030204" pitchFamily="18" charset="0"/>
              </a:rPr>
              <a:t>: For numerical computations and image manipulation.</a:t>
            </a:r>
          </a:p>
          <a:p>
            <a:pPr>
              <a:buFont typeface="Wingdings" panose="05000000000000000000" pitchFamily="2" charset="2"/>
              <a:buChar char="Ø"/>
            </a:pPr>
            <a:r>
              <a:rPr lang="en-IN" b="1" i="1" dirty="0">
                <a:latin typeface="Cambria" panose="02040503050406030204" pitchFamily="18" charset="0"/>
                <a:ea typeface="Cambria" panose="02040503050406030204" pitchFamily="18" charset="0"/>
              </a:rPr>
              <a:t>Platforms</a:t>
            </a:r>
            <a:r>
              <a:rPr lang="en-IN" i="1" dirty="0">
                <a:latin typeface="Cambria" panose="02040503050406030204" pitchFamily="18" charset="0"/>
                <a:ea typeface="Cambria" panose="02040503050406030204" pitchFamily="18" charset="0"/>
              </a:rPr>
              <a:t>:</a:t>
            </a:r>
          </a:p>
          <a:p>
            <a:pPr marL="742950" lvl="1" indent="-285750">
              <a:buFont typeface="Arial" panose="020B0604020202020204" pitchFamily="34" charset="0"/>
              <a:buChar char="•"/>
            </a:pPr>
            <a:r>
              <a:rPr lang="en-IN" sz="1800" b="1" i="1" dirty="0">
                <a:latin typeface="Cambria" panose="02040503050406030204" pitchFamily="18" charset="0"/>
                <a:ea typeface="Cambria" panose="02040503050406030204" pitchFamily="18" charset="0"/>
              </a:rPr>
              <a:t>Google </a:t>
            </a:r>
            <a:r>
              <a:rPr lang="en-IN" sz="1800" b="1" i="1" dirty="0" err="1">
                <a:latin typeface="Cambria" panose="02040503050406030204" pitchFamily="18" charset="0"/>
                <a:ea typeface="Cambria" panose="02040503050406030204" pitchFamily="18" charset="0"/>
              </a:rPr>
              <a:t>Colab</a:t>
            </a:r>
            <a:r>
              <a:rPr lang="en-IN" sz="1800" i="1" dirty="0">
                <a:latin typeface="Cambria" panose="02040503050406030204" pitchFamily="18" charset="0"/>
                <a:ea typeface="Cambria" panose="02040503050406030204" pitchFamily="18" charset="0"/>
              </a:rPr>
              <a:t>: For running Python code in the cloud with GPU support.</a:t>
            </a:r>
          </a:p>
          <a:p>
            <a:pPr marL="742950" lvl="1" indent="-285750">
              <a:buFont typeface="Arial" panose="020B0604020202020204" pitchFamily="34" charset="0"/>
              <a:buChar char="•"/>
            </a:pPr>
            <a:r>
              <a:rPr lang="en-IN" sz="1800" b="1" i="1" dirty="0" err="1">
                <a:latin typeface="Cambria" panose="02040503050406030204" pitchFamily="18" charset="0"/>
                <a:ea typeface="Cambria" panose="02040503050406030204" pitchFamily="18" charset="0"/>
              </a:rPr>
              <a:t>Jupyter</a:t>
            </a:r>
            <a:r>
              <a:rPr lang="en-IN" sz="1800" b="1" i="1" dirty="0">
                <a:latin typeface="Cambria" panose="02040503050406030204" pitchFamily="18" charset="0"/>
                <a:ea typeface="Cambria" panose="02040503050406030204" pitchFamily="18" charset="0"/>
              </a:rPr>
              <a:t> Notebooks</a:t>
            </a:r>
            <a:r>
              <a:rPr lang="en-IN" sz="1800" i="1" dirty="0">
                <a:latin typeface="Cambria" panose="02040503050406030204" pitchFamily="18" charset="0"/>
                <a:ea typeface="Cambria" panose="02040503050406030204" pitchFamily="18" charset="0"/>
              </a:rPr>
              <a:t>: For interactive development and visualization</a:t>
            </a:r>
            <a:r>
              <a:rPr lang="en-IN" dirty="0">
                <a:latin typeface="Cambria" panose="02040503050406030204" pitchFamily="18" charset="0"/>
                <a:ea typeface="Cambria" panose="02040503050406030204" pitchFamily="18" charset="0"/>
              </a:rPr>
              <a:t>.</a:t>
            </a:r>
          </a:p>
          <a:p>
            <a:pPr marL="0" lvl="0" indent="0" algn="l" rtl="0">
              <a:spcBef>
                <a:spcPts val="0"/>
              </a:spcBef>
              <a:spcAft>
                <a:spcPts val="0"/>
              </a:spcAft>
              <a:buNone/>
            </a:pPr>
            <a:endParaRPr sz="1400" dirty="0">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43476" y="1052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WOW FACTORS</a:t>
            </a:r>
            <a:endParaRPr dirty="0"/>
          </a:p>
        </p:txBody>
      </p:sp>
      <p:sp>
        <p:nvSpPr>
          <p:cNvPr id="2" name="Text Placeholder 1">
            <a:extLst>
              <a:ext uri="{FF2B5EF4-FFF2-40B4-BE49-F238E27FC236}">
                <a16:creationId xmlns:a16="http://schemas.microsoft.com/office/drawing/2014/main" id="{D336C8B3-63E1-DA33-7B04-CACE611BA55D}"/>
              </a:ext>
            </a:extLst>
          </p:cNvPr>
          <p:cNvSpPr>
            <a:spLocks noGrp="1" noChangeArrowheads="1"/>
          </p:cNvSpPr>
          <p:nvPr>
            <p:ph type="body" idx="1"/>
          </p:nvPr>
        </p:nvSpPr>
        <p:spPr bwMode="auto">
          <a:xfrm>
            <a:off x="311700" y="650914"/>
            <a:ext cx="8832300"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Real-World Impact</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The ability to restore degraded images and enhance visual quality is highly beneficial in fields like medical imaging, surveillance, and space exploration.</a:t>
            </a:r>
          </a:p>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AI and Machine Learning Integration</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Incorporating advanced algorithms can demonstrate cutting-edge technology in action, showcasing innovation.</a:t>
            </a:r>
          </a:p>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Cross-Disciplinary Applications</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The project finds relevance in diverse industries such as photography, heritage conservation, and forensics, highlighting its versatility.</a:t>
            </a:r>
          </a:p>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Improving Accessibility</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Enhancing images can aid visually impaired individuals by making content more perceivable.</a:t>
            </a:r>
          </a:p>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Creative Transformations</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Turning old, damaged, or low-quality images into vibrant and high-resolution outputs captures a sense of magic and artistry.</a:t>
            </a:r>
          </a:p>
          <a:p>
            <a:pPr marL="342900"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900" b="1" i="1" u="none" strike="noStrike" cap="none" normalizeH="0" baseline="0" dirty="0">
                <a:ln>
                  <a:noFill/>
                </a:ln>
                <a:solidFill>
                  <a:schemeClr val="bg2"/>
                </a:solidFill>
                <a:effectLst/>
                <a:latin typeface="Cambria" panose="02040503050406030204" pitchFamily="18" charset="0"/>
                <a:ea typeface="Cambria" panose="02040503050406030204" pitchFamily="18" charset="0"/>
              </a:rPr>
              <a:t>Broad Appeal</a:t>
            </a:r>
            <a:r>
              <a:rPr kumimoji="0" lang="en-US" altLang="en-US" sz="1900" b="0" i="1" u="none" strike="noStrike" cap="none" normalizeH="0" baseline="0" dirty="0">
                <a:ln>
                  <a:noFill/>
                </a:ln>
                <a:solidFill>
                  <a:schemeClr val="bg2"/>
                </a:solidFill>
                <a:effectLst/>
                <a:latin typeface="Cambria" panose="02040503050406030204" pitchFamily="18" charset="0"/>
                <a:ea typeface="Cambria" panose="02040503050406030204" pitchFamily="18" charset="0"/>
              </a:rPr>
              <a:t>: From professionals to casual users, the outcomes resonate with a wide audience, making it both impactful and relatable.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END USERS</a:t>
            </a:r>
            <a:endParaRPr dirty="0"/>
          </a:p>
        </p:txBody>
      </p:sp>
      <p:sp>
        <p:nvSpPr>
          <p:cNvPr id="115" name="Google Shape;115;p18"/>
          <p:cNvSpPr txBox="1">
            <a:spLocks noGrp="1"/>
          </p:cNvSpPr>
          <p:nvPr>
            <p:ph type="body" idx="1"/>
          </p:nvPr>
        </p:nvSpPr>
        <p:spPr>
          <a:xfrm>
            <a:off x="121920" y="890016"/>
            <a:ext cx="8710380" cy="3678859"/>
          </a:xfrm>
          <a:prstGeom prst="rect">
            <a:avLst/>
          </a:prstGeom>
        </p:spPr>
        <p:txBody>
          <a:bodyPr spcFirstLastPara="1" wrap="square" lIns="91425" tIns="91425" rIns="91425" bIns="91425" anchor="t" anchorCtr="0">
            <a:normAutofit lnSpcReduction="10000"/>
          </a:bodyPr>
          <a:lstStyle/>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Photographers</a:t>
            </a:r>
            <a:r>
              <a:rPr lang="en-US" i="1" dirty="0">
                <a:latin typeface="Cambria" panose="02040503050406030204" pitchFamily="18" charset="0"/>
                <a:ea typeface="Cambria" panose="02040503050406030204" pitchFamily="18" charset="0"/>
              </a:rPr>
              <a:t>: Professionals seeking to improve the quality of their photos or restore old ones.</a:t>
            </a:r>
          </a:p>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Artists and Designers</a:t>
            </a:r>
            <a:r>
              <a:rPr lang="en-US" i="1" dirty="0">
                <a:latin typeface="Cambria" panose="02040503050406030204" pitchFamily="18" charset="0"/>
                <a:ea typeface="Cambria" panose="02040503050406030204" pitchFamily="18" charset="0"/>
              </a:rPr>
              <a:t>: Individuals creating visuals for art, media, or branding purposes.</a:t>
            </a:r>
          </a:p>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Healthcare Professionals</a:t>
            </a:r>
            <a:r>
              <a:rPr lang="en-US" i="1" dirty="0">
                <a:latin typeface="Cambria" panose="02040503050406030204" pitchFamily="18" charset="0"/>
                <a:ea typeface="Cambria" panose="02040503050406030204" pitchFamily="18" charset="0"/>
              </a:rPr>
              <a:t>: Doctors and radiologists using enhanced medical imaging for better diagnosis and treatment.</a:t>
            </a:r>
          </a:p>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Archaeologists and Historians</a:t>
            </a:r>
            <a:r>
              <a:rPr lang="en-US" i="1" dirty="0">
                <a:latin typeface="Cambria" panose="02040503050406030204" pitchFamily="18" charset="0"/>
                <a:ea typeface="Cambria" panose="02040503050406030204" pitchFamily="18" charset="0"/>
              </a:rPr>
              <a:t>: Experts restoring historical images and documents for research and preservation.</a:t>
            </a:r>
          </a:p>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Government and Law Enforcement</a:t>
            </a:r>
            <a:r>
              <a:rPr lang="en-US" i="1" dirty="0">
                <a:latin typeface="Cambria" panose="02040503050406030204" pitchFamily="18" charset="0"/>
                <a:ea typeface="Cambria" panose="02040503050406030204" pitchFamily="18" charset="0"/>
              </a:rPr>
              <a:t>: Using restored images for surveillance or forensic analysis.</a:t>
            </a:r>
          </a:p>
          <a:p>
            <a:pPr>
              <a:buFont typeface="Wingdings" panose="05000000000000000000" pitchFamily="2" charset="2"/>
              <a:buChar char="Ø"/>
            </a:pPr>
            <a:r>
              <a:rPr lang="en-US" b="1" i="1" dirty="0">
                <a:latin typeface="Cambria" panose="02040503050406030204" pitchFamily="18" charset="0"/>
                <a:ea typeface="Cambria" panose="02040503050406030204" pitchFamily="18" charset="0"/>
              </a:rPr>
              <a:t>Everyday Users</a:t>
            </a:r>
            <a:r>
              <a:rPr lang="en-US" i="1" dirty="0">
                <a:latin typeface="Cambria" panose="02040503050406030204" pitchFamily="18" charset="0"/>
                <a:ea typeface="Cambria" panose="02040503050406030204" pitchFamily="18" charset="0"/>
              </a:rPr>
              <a:t>: People enhancing personal photos or restoring cherished memories.</a:t>
            </a:r>
          </a:p>
          <a:p>
            <a:pPr marL="0" lvl="0" indent="0" algn="l" rtl="0">
              <a:spcBef>
                <a:spcPts val="0"/>
              </a:spcBef>
              <a:spcAft>
                <a:spcPts val="0"/>
              </a:spcAft>
              <a:buNone/>
            </a:pPr>
            <a:endParaRPr lang="en-IN" sz="1400" dirty="0">
              <a:solidFill>
                <a:srgbClr val="111111"/>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INPUT</a:t>
            </a:r>
            <a:endParaRPr dirty="0"/>
          </a:p>
        </p:txBody>
      </p:sp>
      <p:sp>
        <p:nvSpPr>
          <p:cNvPr id="121" name="Google Shape;121;p19"/>
          <p:cNvSpPr txBox="1">
            <a:spLocks noGrp="1"/>
          </p:cNvSpPr>
          <p:nvPr>
            <p:ph type="body" idx="1"/>
          </p:nvPr>
        </p:nvSpPr>
        <p:spPr>
          <a:xfrm>
            <a:off x="311700" y="1229875"/>
            <a:ext cx="2784791" cy="211599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IN" sz="1400" dirty="0">
                <a:solidFill>
                  <a:srgbClr val="4D5156"/>
                </a:solidFill>
                <a:highlight>
                  <a:srgbClr val="FFFFFF"/>
                </a:highlight>
                <a:latin typeface="Arial"/>
                <a:ea typeface="Arial"/>
                <a:cs typeface="Arial"/>
                <a:sym typeface="Arial"/>
              </a:rPr>
              <a:t>IMAGE RESTORATION</a:t>
            </a:r>
            <a:endParaRPr sz="1400" dirty="0">
              <a:solidFill>
                <a:srgbClr val="4D5156"/>
              </a:solidFill>
              <a:highlight>
                <a:srgbClr val="FFFFFF"/>
              </a:highlight>
              <a:latin typeface="Arial"/>
              <a:ea typeface="Arial"/>
              <a:cs typeface="Arial"/>
              <a:sym typeface="Arial"/>
            </a:endParaRPr>
          </a:p>
        </p:txBody>
      </p:sp>
      <p:pic>
        <p:nvPicPr>
          <p:cNvPr id="3" name="Picture 2">
            <a:extLst>
              <a:ext uri="{FF2B5EF4-FFF2-40B4-BE49-F238E27FC236}">
                <a16:creationId xmlns:a16="http://schemas.microsoft.com/office/drawing/2014/main" id="{4158FC9C-24F5-656E-10EB-EB50B9D0D760}"/>
              </a:ext>
            </a:extLst>
          </p:cNvPr>
          <p:cNvPicPr>
            <a:picLocks noChangeAspect="1"/>
          </p:cNvPicPr>
          <p:nvPr/>
        </p:nvPicPr>
        <p:blipFill>
          <a:blip r:embed="rId3"/>
          <a:stretch>
            <a:fillRect/>
          </a:stretch>
        </p:blipFill>
        <p:spPr>
          <a:xfrm>
            <a:off x="311700" y="1646675"/>
            <a:ext cx="2266950" cy="2266950"/>
          </a:xfrm>
          <a:prstGeom prst="rect">
            <a:avLst/>
          </a:prstGeom>
        </p:spPr>
      </p:pic>
      <p:sp>
        <p:nvSpPr>
          <p:cNvPr id="4" name="TextBox 3">
            <a:extLst>
              <a:ext uri="{FF2B5EF4-FFF2-40B4-BE49-F238E27FC236}">
                <a16:creationId xmlns:a16="http://schemas.microsoft.com/office/drawing/2014/main" id="{3EC47474-F6A6-A3D7-263F-DE0F462B1FD5}"/>
              </a:ext>
            </a:extLst>
          </p:cNvPr>
          <p:cNvSpPr txBox="1"/>
          <p:nvPr/>
        </p:nvSpPr>
        <p:spPr>
          <a:xfrm>
            <a:off x="4800600" y="1392382"/>
            <a:ext cx="2201244" cy="307777"/>
          </a:xfrm>
          <a:prstGeom prst="rect">
            <a:avLst/>
          </a:prstGeom>
          <a:noFill/>
        </p:spPr>
        <p:txBody>
          <a:bodyPr wrap="none" rtlCol="0">
            <a:spAutoFit/>
          </a:bodyPr>
          <a:lstStyle/>
          <a:p>
            <a:r>
              <a:rPr lang="en-IN" dirty="0"/>
              <a:t>IMAGE ENHANCEMENT</a:t>
            </a:r>
          </a:p>
        </p:txBody>
      </p:sp>
      <p:pic>
        <p:nvPicPr>
          <p:cNvPr id="6" name="Picture 5">
            <a:extLst>
              <a:ext uri="{FF2B5EF4-FFF2-40B4-BE49-F238E27FC236}">
                <a16:creationId xmlns:a16="http://schemas.microsoft.com/office/drawing/2014/main" id="{A16B709B-93B6-04C2-A410-EE1AF843C0C7}"/>
              </a:ext>
            </a:extLst>
          </p:cNvPr>
          <p:cNvPicPr>
            <a:picLocks noChangeAspect="1"/>
          </p:cNvPicPr>
          <p:nvPr/>
        </p:nvPicPr>
        <p:blipFill>
          <a:blip r:embed="rId4"/>
          <a:stretch>
            <a:fillRect/>
          </a:stretch>
        </p:blipFill>
        <p:spPr>
          <a:xfrm>
            <a:off x="4800600" y="1700159"/>
            <a:ext cx="2266951" cy="226695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4BA2A-B206-4680-2704-ABA802320869}"/>
              </a:ext>
            </a:extLst>
          </p:cNvPr>
          <p:cNvSpPr>
            <a:spLocks noGrp="1"/>
          </p:cNvSpPr>
          <p:nvPr>
            <p:ph type="title"/>
          </p:nvPr>
        </p:nvSpPr>
        <p:spPr>
          <a:xfrm>
            <a:off x="76173" y="54715"/>
            <a:ext cx="2257800" cy="368808"/>
          </a:xfrm>
        </p:spPr>
        <p:txBody>
          <a:bodyPr>
            <a:normAutofit fontScale="90000"/>
          </a:bodyPr>
          <a:lstStyle/>
          <a:p>
            <a:r>
              <a:rPr lang="en-IN" dirty="0"/>
              <a:t>PROGRAM</a:t>
            </a:r>
          </a:p>
        </p:txBody>
      </p:sp>
      <p:sp>
        <p:nvSpPr>
          <p:cNvPr id="3" name="Text Placeholder 2">
            <a:extLst>
              <a:ext uri="{FF2B5EF4-FFF2-40B4-BE49-F238E27FC236}">
                <a16:creationId xmlns:a16="http://schemas.microsoft.com/office/drawing/2014/main" id="{EDD7A4BE-5C6E-2960-B861-7DEAF60FEB13}"/>
              </a:ext>
            </a:extLst>
          </p:cNvPr>
          <p:cNvSpPr>
            <a:spLocks noGrp="1"/>
          </p:cNvSpPr>
          <p:nvPr>
            <p:ph type="body" idx="1"/>
          </p:nvPr>
        </p:nvSpPr>
        <p:spPr>
          <a:xfrm>
            <a:off x="-193965" y="423523"/>
            <a:ext cx="3789219" cy="477983"/>
          </a:xfrm>
        </p:spPr>
        <p:txBody>
          <a:bodyPr>
            <a:normAutofit lnSpcReduction="10000"/>
          </a:bodyPr>
          <a:lstStyle/>
          <a:p>
            <a:pPr marL="114300" indent="0">
              <a:buNone/>
            </a:pPr>
            <a:r>
              <a:rPr lang="en-IN" dirty="0"/>
              <a:t>IMAGE RESTORATION</a:t>
            </a:r>
          </a:p>
        </p:txBody>
      </p:sp>
      <p:pic>
        <p:nvPicPr>
          <p:cNvPr id="5" name="Picture 4">
            <a:extLst>
              <a:ext uri="{FF2B5EF4-FFF2-40B4-BE49-F238E27FC236}">
                <a16:creationId xmlns:a16="http://schemas.microsoft.com/office/drawing/2014/main" id="{FBF1E709-2B4D-3B8F-1D36-EF5C089C4863}"/>
              </a:ext>
            </a:extLst>
          </p:cNvPr>
          <p:cNvPicPr>
            <a:picLocks noChangeAspect="1"/>
          </p:cNvPicPr>
          <p:nvPr/>
        </p:nvPicPr>
        <p:blipFill>
          <a:blip r:embed="rId2"/>
          <a:stretch>
            <a:fillRect/>
          </a:stretch>
        </p:blipFill>
        <p:spPr>
          <a:xfrm>
            <a:off x="76173" y="760078"/>
            <a:ext cx="2257800" cy="1811672"/>
          </a:xfrm>
          <a:prstGeom prst="rect">
            <a:avLst/>
          </a:prstGeom>
        </p:spPr>
      </p:pic>
      <p:pic>
        <p:nvPicPr>
          <p:cNvPr id="7" name="Picture 6">
            <a:extLst>
              <a:ext uri="{FF2B5EF4-FFF2-40B4-BE49-F238E27FC236}">
                <a16:creationId xmlns:a16="http://schemas.microsoft.com/office/drawing/2014/main" id="{29EC54D1-3C9A-4B7C-B952-579BC4F32638}"/>
              </a:ext>
            </a:extLst>
          </p:cNvPr>
          <p:cNvPicPr>
            <a:picLocks noChangeAspect="1"/>
          </p:cNvPicPr>
          <p:nvPr/>
        </p:nvPicPr>
        <p:blipFill>
          <a:blip r:embed="rId3"/>
          <a:stretch>
            <a:fillRect/>
          </a:stretch>
        </p:blipFill>
        <p:spPr>
          <a:xfrm>
            <a:off x="76173" y="2571750"/>
            <a:ext cx="2257800" cy="1992684"/>
          </a:xfrm>
          <a:prstGeom prst="rect">
            <a:avLst/>
          </a:prstGeom>
        </p:spPr>
      </p:pic>
      <p:sp>
        <p:nvSpPr>
          <p:cNvPr id="8" name="TextBox 7">
            <a:extLst>
              <a:ext uri="{FF2B5EF4-FFF2-40B4-BE49-F238E27FC236}">
                <a16:creationId xmlns:a16="http://schemas.microsoft.com/office/drawing/2014/main" id="{ECA34AA8-CC15-9EA0-070E-FF56A58C6A40}"/>
              </a:ext>
            </a:extLst>
          </p:cNvPr>
          <p:cNvSpPr txBox="1"/>
          <p:nvPr/>
        </p:nvSpPr>
        <p:spPr>
          <a:xfrm>
            <a:off x="3595254" y="390334"/>
            <a:ext cx="2257800" cy="307777"/>
          </a:xfrm>
          <a:prstGeom prst="rect">
            <a:avLst/>
          </a:prstGeom>
          <a:noFill/>
        </p:spPr>
        <p:txBody>
          <a:bodyPr wrap="square" rtlCol="0">
            <a:spAutoFit/>
          </a:bodyPr>
          <a:lstStyle/>
          <a:p>
            <a:r>
              <a:rPr lang="en-IN" dirty="0"/>
              <a:t>IMAGE ENHANCEMENT</a:t>
            </a:r>
          </a:p>
        </p:txBody>
      </p:sp>
      <p:pic>
        <p:nvPicPr>
          <p:cNvPr id="6" name="Picture 5">
            <a:extLst>
              <a:ext uri="{FF2B5EF4-FFF2-40B4-BE49-F238E27FC236}">
                <a16:creationId xmlns:a16="http://schemas.microsoft.com/office/drawing/2014/main" id="{89BD1589-0913-0E78-92F2-6BB76FB4995A}"/>
              </a:ext>
            </a:extLst>
          </p:cNvPr>
          <p:cNvPicPr>
            <a:picLocks noChangeAspect="1"/>
          </p:cNvPicPr>
          <p:nvPr/>
        </p:nvPicPr>
        <p:blipFill>
          <a:blip r:embed="rId4"/>
          <a:stretch>
            <a:fillRect/>
          </a:stretch>
        </p:blipFill>
        <p:spPr>
          <a:xfrm>
            <a:off x="3446844" y="760078"/>
            <a:ext cx="4203808" cy="2931304"/>
          </a:xfrm>
          <a:prstGeom prst="rect">
            <a:avLst/>
          </a:prstGeom>
        </p:spPr>
      </p:pic>
    </p:spTree>
    <p:extLst>
      <p:ext uri="{BB962C8B-B14F-4D97-AF65-F5344CB8AC3E}">
        <p14:creationId xmlns:p14="http://schemas.microsoft.com/office/powerpoint/2010/main" val="3493177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546C6-CDAF-DFA6-024C-9CC332CE435B}"/>
              </a:ext>
            </a:extLst>
          </p:cNvPr>
          <p:cNvSpPr>
            <a:spLocks noGrp="1"/>
          </p:cNvSpPr>
          <p:nvPr>
            <p:ph type="title"/>
          </p:nvPr>
        </p:nvSpPr>
        <p:spPr/>
        <p:txBody>
          <a:bodyPr>
            <a:normAutofit fontScale="90000"/>
          </a:bodyPr>
          <a:lstStyle/>
          <a:p>
            <a:r>
              <a:rPr lang="en-IN" dirty="0"/>
              <a:t>OUTPUT</a:t>
            </a:r>
          </a:p>
        </p:txBody>
      </p:sp>
      <p:pic>
        <p:nvPicPr>
          <p:cNvPr id="5" name="Picture 4">
            <a:extLst>
              <a:ext uri="{FF2B5EF4-FFF2-40B4-BE49-F238E27FC236}">
                <a16:creationId xmlns:a16="http://schemas.microsoft.com/office/drawing/2014/main" id="{18E0B5F9-596D-A038-6336-270BC41961F9}"/>
              </a:ext>
            </a:extLst>
          </p:cNvPr>
          <p:cNvPicPr>
            <a:picLocks noChangeAspect="1"/>
          </p:cNvPicPr>
          <p:nvPr/>
        </p:nvPicPr>
        <p:blipFill>
          <a:blip r:embed="rId2"/>
          <a:stretch>
            <a:fillRect/>
          </a:stretch>
        </p:blipFill>
        <p:spPr>
          <a:xfrm>
            <a:off x="0" y="1707341"/>
            <a:ext cx="3416272" cy="2060864"/>
          </a:xfrm>
          <a:prstGeom prst="rect">
            <a:avLst/>
          </a:prstGeom>
        </p:spPr>
      </p:pic>
      <p:sp>
        <p:nvSpPr>
          <p:cNvPr id="6" name="TextBox 5">
            <a:extLst>
              <a:ext uri="{FF2B5EF4-FFF2-40B4-BE49-F238E27FC236}">
                <a16:creationId xmlns:a16="http://schemas.microsoft.com/office/drawing/2014/main" id="{E5067472-9F82-919D-BDD8-06FD2C618D29}"/>
              </a:ext>
            </a:extLst>
          </p:cNvPr>
          <p:cNvSpPr txBox="1"/>
          <p:nvPr/>
        </p:nvSpPr>
        <p:spPr>
          <a:xfrm>
            <a:off x="152400" y="1122218"/>
            <a:ext cx="2646218" cy="523220"/>
          </a:xfrm>
          <a:prstGeom prst="rect">
            <a:avLst/>
          </a:prstGeom>
          <a:noFill/>
        </p:spPr>
        <p:txBody>
          <a:bodyPr wrap="square" rtlCol="0">
            <a:spAutoFit/>
          </a:bodyPr>
          <a:lstStyle/>
          <a:p>
            <a:r>
              <a:rPr lang="en-IN" dirty="0"/>
              <a:t>IMAGE RESTORATION</a:t>
            </a:r>
          </a:p>
          <a:p>
            <a:endParaRPr lang="en-IN" dirty="0"/>
          </a:p>
        </p:txBody>
      </p:sp>
      <p:sp>
        <p:nvSpPr>
          <p:cNvPr id="7" name="TextBox 6">
            <a:extLst>
              <a:ext uri="{FF2B5EF4-FFF2-40B4-BE49-F238E27FC236}">
                <a16:creationId xmlns:a16="http://schemas.microsoft.com/office/drawing/2014/main" id="{C98650FD-B710-A463-E6E0-FBD0738F4575}"/>
              </a:ext>
            </a:extLst>
          </p:cNvPr>
          <p:cNvSpPr txBox="1"/>
          <p:nvPr/>
        </p:nvSpPr>
        <p:spPr>
          <a:xfrm>
            <a:off x="4765964" y="1017800"/>
            <a:ext cx="2646218" cy="523220"/>
          </a:xfrm>
          <a:prstGeom prst="rect">
            <a:avLst/>
          </a:prstGeom>
          <a:noFill/>
        </p:spPr>
        <p:txBody>
          <a:bodyPr wrap="square" rtlCol="0">
            <a:spAutoFit/>
          </a:bodyPr>
          <a:lstStyle/>
          <a:p>
            <a:r>
              <a:rPr lang="en-IN" dirty="0"/>
              <a:t>IMAGE ENHANCEMENT</a:t>
            </a:r>
          </a:p>
          <a:p>
            <a:endParaRPr lang="en-IN" dirty="0"/>
          </a:p>
        </p:txBody>
      </p:sp>
      <p:pic>
        <p:nvPicPr>
          <p:cNvPr id="4" name="Picture 3">
            <a:extLst>
              <a:ext uri="{FF2B5EF4-FFF2-40B4-BE49-F238E27FC236}">
                <a16:creationId xmlns:a16="http://schemas.microsoft.com/office/drawing/2014/main" id="{A4149D39-6ECA-3F4F-1ED9-56CA073E6FF3}"/>
              </a:ext>
            </a:extLst>
          </p:cNvPr>
          <p:cNvPicPr>
            <a:picLocks noChangeAspect="1"/>
          </p:cNvPicPr>
          <p:nvPr/>
        </p:nvPicPr>
        <p:blipFill>
          <a:blip r:embed="rId3"/>
          <a:stretch>
            <a:fillRect/>
          </a:stretch>
        </p:blipFill>
        <p:spPr>
          <a:xfrm>
            <a:off x="4345282" y="1279410"/>
            <a:ext cx="2578032" cy="2722941"/>
          </a:xfrm>
          <a:prstGeom prst="rect">
            <a:avLst/>
          </a:prstGeom>
        </p:spPr>
      </p:pic>
    </p:spTree>
    <p:extLst>
      <p:ext uri="{BB962C8B-B14F-4D97-AF65-F5344CB8AC3E}">
        <p14:creationId xmlns:p14="http://schemas.microsoft.com/office/powerpoint/2010/main" val="3780549630"/>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TotalTime>
  <Words>811</Words>
  <Application>Microsoft Office PowerPoint</Application>
  <PresentationFormat>On-screen Show (16:9)</PresentationFormat>
  <Paragraphs>63</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Cambria</vt:lpstr>
      <vt:lpstr>Wingdings</vt:lpstr>
      <vt:lpstr>Roboto</vt:lpstr>
      <vt:lpstr>Times New Roman</vt:lpstr>
      <vt:lpstr>Arial</vt:lpstr>
      <vt:lpstr>Perpetua Titling MT</vt:lpstr>
      <vt:lpstr>Geometric</vt:lpstr>
      <vt:lpstr>IMAGE RESTORATION AND IMAGE ENHANCEMENT USING IMAGE PROCESSING TOOLS</vt:lpstr>
      <vt:lpstr>CONTENT</vt:lpstr>
      <vt:lpstr>PROBLEM STATEMENT </vt:lpstr>
      <vt:lpstr>TECHNOLOGY USED</vt:lpstr>
      <vt:lpstr>WOW FACTORS</vt:lpstr>
      <vt:lpstr>END USERS</vt:lpstr>
      <vt:lpstr>INPUT</vt:lpstr>
      <vt:lpstr>PROGRAM</vt:lpstr>
      <vt:lpstr>OUTPUT</vt:lpstr>
      <vt:lpstr>CONCLUSION</vt:lpstr>
      <vt:lpstr>GITHUB LINK </vt:lpstr>
      <vt:lpstr>FUTURE SCOPE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Krishnapriya Bodipudi</dc:creator>
  <cp:lastModifiedBy>sai bapi reddy padala</cp:lastModifiedBy>
  <cp:revision>3</cp:revision>
  <dcterms:modified xsi:type="dcterms:W3CDTF">2025-03-24T08:37:21Z</dcterms:modified>
</cp:coreProperties>
</file>